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86" r:id="rId3"/>
    <p:sldId id="300" r:id="rId4"/>
    <p:sldId id="301" r:id="rId5"/>
    <p:sldId id="302" r:id="rId6"/>
    <p:sldId id="303" r:id="rId7"/>
    <p:sldId id="304" r:id="rId8"/>
    <p:sldId id="308" r:id="rId9"/>
    <p:sldId id="305" r:id="rId10"/>
    <p:sldId id="265" r:id="rId11"/>
    <p:sldId id="288" r:id="rId12"/>
    <p:sldId id="294" r:id="rId13"/>
    <p:sldId id="306" r:id="rId14"/>
    <p:sldId id="295" r:id="rId15"/>
    <p:sldId id="307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qi" initials="jhqi" lastIdx="7" clrIdx="0">
    <p:extLst>
      <p:ext uri="{19B8F6BF-5375-455C-9EA6-DF929625EA0E}">
        <p15:presenceInfo xmlns:p15="http://schemas.microsoft.com/office/powerpoint/2012/main" userId="jh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8" autoAdjust="0"/>
    <p:restoredTop sz="84921" autoAdjust="0"/>
  </p:normalViewPr>
  <p:slideViewPr>
    <p:cSldViewPr snapToGrid="0">
      <p:cViewPr varScale="1">
        <p:scale>
          <a:sx n="117" d="100"/>
          <a:sy n="117" d="100"/>
        </p:scale>
        <p:origin x="184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81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20EA5F0D-C1DC-412F-A146-DDB3A74B588F}" type="datetimeFigureOut">
              <a:rPr lang="en-US" altLang="zh-CN"/>
              <a:t>4/11/24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BAE14B8-3CC9-472D-9BC5-A84D80684DE2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A8CDE508-72C8-4AB5-AA9C-1584D31690E0}" type="datetimeFigureOut">
              <a:t>2024/4/11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FB667E1-E601-4AAF-B95C-B25720D70A60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77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61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83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36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6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00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95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73" y="1728000"/>
            <a:ext cx="13068237" cy="37949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2" y="0"/>
            <a:ext cx="12188827" cy="172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3173" y="5130000"/>
            <a:ext cx="12188827" cy="172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96900" y="2941018"/>
            <a:ext cx="10998200" cy="907181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CN" sz="6000" b="1"/>
            </a:lvl1pPr>
          </a:lstStyle>
          <a:p>
            <a:r>
              <a:rPr lang="zh-CN" altLang="en-US" dirty="0"/>
              <a:t>标测试题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96900" y="2105063"/>
            <a:ext cx="10998200" cy="7488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CN" sz="2800" cap="all" baseline="0"/>
            </a:lvl1pPr>
            <a:lvl2pPr marL="457200" indent="0" algn="ctr" latinLnBrk="0">
              <a:buNone/>
              <a:defRPr lang="zh-CN" sz="2800"/>
            </a:lvl2pPr>
            <a:lvl3pPr marL="914400" indent="0" algn="ctr" latinLnBrk="0">
              <a:buNone/>
              <a:defRPr lang="zh-CN" sz="2400"/>
            </a:lvl3pPr>
            <a:lvl4pPr marL="1371600" indent="0" algn="ctr" latinLnBrk="0">
              <a:buNone/>
              <a:defRPr lang="zh-CN" sz="2000"/>
            </a:lvl4pPr>
            <a:lvl5pPr marL="1828800" indent="0" algn="ctr" latinLnBrk="0">
              <a:buNone/>
              <a:defRPr lang="zh-CN" sz="2000"/>
            </a:lvl5pPr>
            <a:lvl6pPr marL="2286000" indent="0" algn="ctr" latinLnBrk="0">
              <a:buNone/>
              <a:defRPr lang="zh-CN" sz="2000"/>
            </a:lvl6pPr>
            <a:lvl7pPr marL="2743200" indent="0" algn="ctr" latinLnBrk="0">
              <a:buNone/>
              <a:defRPr lang="zh-CN" sz="2000"/>
            </a:lvl7pPr>
            <a:lvl8pPr marL="3200400" indent="0" algn="ctr" latinLnBrk="0">
              <a:buNone/>
              <a:defRPr lang="zh-CN" sz="2000"/>
            </a:lvl8pPr>
            <a:lvl9pPr marL="3657600" indent="0" algn="ctr" latinLnBrk="0">
              <a:buNone/>
              <a:defRPr lang="zh-CN" sz="2000"/>
            </a:lvl9pPr>
          </a:lstStyle>
          <a:p>
            <a:r>
              <a:rPr lang="zh-CN" altLang="en-US" dirty="0"/>
              <a:t>副标题</a:t>
            </a:r>
            <a:endParaRPr lang="zh-CN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39684" y="4509069"/>
            <a:ext cx="3712633" cy="269875"/>
          </a:xfrm>
          <a:prstGeom prst="rect">
            <a:avLst/>
          </a:prstGeom>
        </p:spPr>
        <p:txBody>
          <a:bodyPr>
            <a:noAutofit/>
          </a:bodyPr>
          <a:lstStyle>
            <a:lvl1pPr marL="45720" indent="0" algn="ctr">
              <a:buFontTx/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报告人  职务</a:t>
            </a:r>
          </a:p>
        </p:txBody>
      </p:sp>
      <p:grpSp>
        <p:nvGrpSpPr>
          <p:cNvPr id="10" name="组合 9"/>
          <p:cNvGrpSpPr>
            <a:grpSpLocks noChangeAspect="1"/>
          </p:cNvGrpSpPr>
          <p:nvPr userDrawn="1"/>
        </p:nvGrpSpPr>
        <p:grpSpPr>
          <a:xfrm>
            <a:off x="4910879" y="3971919"/>
            <a:ext cx="2370243" cy="400136"/>
            <a:chOff x="8729725" y="4570716"/>
            <a:chExt cx="2830513" cy="477838"/>
          </a:xfrm>
          <a:solidFill>
            <a:schemeClr val="tx1">
              <a:alpha val="50000"/>
            </a:schemeClr>
          </a:solidFill>
        </p:grpSpPr>
        <p:sp>
          <p:nvSpPr>
            <p:cNvPr id="13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1"/>
            <p:cNvSpPr>
              <a:spLocks/>
            </p:cNvSpPr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2"/>
            <p:cNvSpPr>
              <a:spLocks/>
            </p:cNvSpPr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3"/>
            <p:cNvSpPr>
              <a:spLocks/>
            </p:cNvSpPr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912" y="133959"/>
            <a:ext cx="13068237" cy="379494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178" y="3481299"/>
            <a:ext cx="13068237" cy="37949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2" y="0"/>
            <a:ext cx="12188827" cy="6265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3173" y="6468532"/>
            <a:ext cx="12188827" cy="389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96899" y="1249635"/>
            <a:ext cx="2445379" cy="4702272"/>
          </a:xfrm>
          <a:prstGeom prst="rect">
            <a:avLst/>
          </a:prstGeom>
        </p:spPr>
        <p:txBody>
          <a:bodyPr anchor="t"/>
          <a:lstStyle>
            <a:lvl1pPr algn="r" latinLnBrk="0">
              <a:defRPr lang="zh-CN" sz="5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736544" y="1249636"/>
            <a:ext cx="7828393" cy="470227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6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3983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75336"/>
            <a:ext cx="12192000" cy="6107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98507" y="797052"/>
            <a:ext cx="8994987" cy="23591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CN" sz="5400" b="1"/>
            </a:lvl1pPr>
          </a:lstStyle>
          <a:p>
            <a:r>
              <a:rPr lang="zh-CN" altLang="en-US" dirty="0"/>
              <a:t>小节标题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98507" y="3238500"/>
            <a:ext cx="8994987" cy="841248"/>
          </a:xfrm>
          <a:prstGeom prst="rect">
            <a:avLst/>
          </a:prstGeom>
        </p:spPr>
        <p:txBody>
          <a:bodyPr anchor="t"/>
          <a:lstStyle>
            <a:lvl1pPr marL="0" indent="0" algn="l" latinLnBrk="0">
              <a:spcBef>
                <a:spcPts val="0"/>
              </a:spcBef>
              <a:buNone/>
              <a:defRPr lang="zh-CN" sz="2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副标题</a:t>
            </a:r>
          </a:p>
        </p:txBody>
      </p:sp>
      <p:grpSp>
        <p:nvGrpSpPr>
          <p:cNvPr id="31" name="组合 30"/>
          <p:cNvGrpSpPr>
            <a:grpSpLocks noChangeAspect="1"/>
          </p:cNvGrpSpPr>
          <p:nvPr userDrawn="1"/>
        </p:nvGrpSpPr>
        <p:grpSpPr>
          <a:xfrm>
            <a:off x="10654765" y="6553202"/>
            <a:ext cx="1395151" cy="235523"/>
            <a:chOff x="8729725" y="4570716"/>
            <a:chExt cx="2830513" cy="477838"/>
          </a:xfrm>
          <a:solidFill>
            <a:schemeClr val="tx1">
              <a:alpha val="70000"/>
            </a:schemeClr>
          </a:solidFill>
        </p:grpSpPr>
        <p:sp>
          <p:nvSpPr>
            <p:cNvPr id="32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1"/>
            <p:cNvSpPr>
              <a:spLocks/>
            </p:cNvSpPr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2"/>
            <p:cNvSpPr>
              <a:spLocks/>
            </p:cNvSpPr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/>
            </p:cNvSpPr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467360"/>
            <a:ext cx="10795000" cy="8981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8500" y="1626669"/>
            <a:ext cx="10795000" cy="440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8501" y="1626669"/>
            <a:ext cx="5087619" cy="4399227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05880" y="1626669"/>
            <a:ext cx="5087619" cy="4399227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98500" y="467360"/>
            <a:ext cx="10795000" cy="8981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8501" y="1608864"/>
            <a:ext cx="5087619" cy="473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05880" y="1608864"/>
            <a:ext cx="5087619" cy="4739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000" b="0" cap="all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sz="half" idx="10"/>
          </p:nvPr>
        </p:nvSpPr>
        <p:spPr>
          <a:xfrm>
            <a:off x="698501" y="2232732"/>
            <a:ext cx="5087619" cy="2097968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altLang="en-US" dirty="0" smtClean="0"/>
            </a:lvl1pPr>
            <a:lvl2pPr latinLnBrk="0">
              <a:defRPr lang="zh-CN" altLang="en-US" dirty="0" smtClean="0"/>
            </a:lvl2pPr>
            <a:lvl3pPr latinLnBrk="0">
              <a:defRPr lang="zh-CN" altLang="en-US" dirty="0" smtClean="0"/>
            </a:lvl3pPr>
            <a:lvl4pPr latinLnBrk="0">
              <a:defRPr lang="zh-CN" altLang="en-US" dirty="0" smtClean="0"/>
            </a:lvl4pPr>
            <a:lvl5pPr latinLnBrk="0">
              <a:defRPr lang="zh-CN" dirty="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12" name="内容占位符 3"/>
          <p:cNvSpPr>
            <a:spLocks noGrp="1"/>
          </p:cNvSpPr>
          <p:nvPr>
            <p:ph sz="half" idx="2"/>
          </p:nvPr>
        </p:nvSpPr>
        <p:spPr>
          <a:xfrm>
            <a:off x="6405880" y="2232732"/>
            <a:ext cx="5087619" cy="2097968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altLang="en-US" dirty="0" smtClean="0"/>
            </a:lvl1pPr>
            <a:lvl2pPr latinLnBrk="0">
              <a:defRPr lang="zh-CN" altLang="en-US" dirty="0" smtClean="0"/>
            </a:lvl2pPr>
            <a:lvl3pPr latinLnBrk="0">
              <a:defRPr lang="zh-CN" altLang="en-US" dirty="0" smtClean="0"/>
            </a:lvl3pPr>
            <a:lvl4pPr latinLnBrk="0">
              <a:defRPr lang="zh-CN" altLang="en-US" dirty="0" smtClean="0"/>
            </a:lvl4pPr>
            <a:lvl5pPr latinLnBrk="0">
              <a:defRPr lang="zh-CN" dirty="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zh-CN" dirty="0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698500" y="467360"/>
            <a:ext cx="10795000" cy="89814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/>
          </p:nvPr>
        </p:nvSpPr>
        <p:spPr>
          <a:xfrm>
            <a:off x="698500" y="4483100"/>
            <a:ext cx="5088467" cy="165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6405880" y="4483100"/>
            <a:ext cx="5088467" cy="165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7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CN" sz="3400" b="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CN" sz="3400" b="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 latinLnBrk="0">
              <a:buNone/>
              <a:defRPr lang="zh-CN" sz="32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67476"/>
            <a:ext cx="12188827" cy="390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833120"/>
            <a:ext cx="222251" cy="4917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5" name="组合 4"/>
          <p:cNvGrpSpPr>
            <a:grpSpLocks noChangeAspect="1"/>
          </p:cNvGrpSpPr>
          <p:nvPr userDrawn="1"/>
        </p:nvGrpSpPr>
        <p:grpSpPr>
          <a:xfrm>
            <a:off x="10654765" y="6553202"/>
            <a:ext cx="1395151" cy="235523"/>
            <a:chOff x="8729725" y="4570716"/>
            <a:chExt cx="2830513" cy="477838"/>
          </a:xfrm>
          <a:solidFill>
            <a:schemeClr val="tx1">
              <a:alpha val="70000"/>
            </a:schemeClr>
          </a:solidFill>
        </p:grpSpPr>
        <p:sp>
          <p:nvSpPr>
            <p:cNvPr id="6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60" r:id="rId5"/>
    <p:sldLayoutId id="2147483653" r:id="rId6"/>
    <p:sldLayoutId id="2147483663" r:id="rId7"/>
    <p:sldLayoutId id="2147483656" r:id="rId8"/>
    <p:sldLayoutId id="2147483657" r:id="rId9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CN" sz="3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lang="zh-CN" sz="2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lang="zh-CN"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CN" sz="16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CN" sz="1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CN" sz="1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lang="zh-C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lang="zh-C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 userDrawn="1">
          <p15:clr>
            <a:srgbClr val="F26B43"/>
          </p15:clr>
        </p15:guide>
        <p15:guide id="2" pos="40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4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slideLayout" Target="../slideLayouts/slideLayout3.xml"/><Relationship Id="rId45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5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0" Type="http://schemas.openxmlformats.org/officeDocument/2006/relationships/tags" Target="../tags/tag20.xml"/><Relationship Id="rId4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596900" y="2255218"/>
            <a:ext cx="10998200" cy="907181"/>
          </a:xfrm>
        </p:spPr>
        <p:txBody>
          <a:bodyPr/>
          <a:lstStyle/>
          <a:p>
            <a:r>
              <a:rPr lang="en" altLang="zh-CN" dirty="0"/>
              <a:t>Causal </a:t>
            </a:r>
            <a:r>
              <a:rPr lang="en" altLang="zh-CN" dirty="0" err="1"/>
              <a:t>Spatio</a:t>
            </a:r>
            <a:r>
              <a:rPr lang="en" altLang="zh-CN" dirty="0"/>
              <a:t>-Temporal Data Mining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251716" y="4509069"/>
            <a:ext cx="3712633" cy="269875"/>
          </a:xfrm>
        </p:spPr>
        <p:txBody>
          <a:bodyPr/>
          <a:lstStyle/>
          <a:p>
            <a:r>
              <a:rPr lang="zh-CN" altLang="en-US" dirty="0"/>
              <a:t>报告人 段逸凡 </a:t>
            </a:r>
          </a:p>
        </p:txBody>
      </p:sp>
    </p:spTree>
    <p:extLst>
      <p:ext uri="{BB962C8B-B14F-4D97-AF65-F5344CB8AC3E}">
        <p14:creationId xmlns:p14="http://schemas.microsoft.com/office/powerpoint/2010/main" val="100058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825B40C-A14F-015E-6104-BB1B7581F2E8}"/>
              </a:ext>
            </a:extLst>
          </p:cNvPr>
          <p:cNvSpPr txBox="1"/>
          <p:nvPr/>
        </p:nvSpPr>
        <p:spPr>
          <a:xfrm>
            <a:off x="313151" y="676405"/>
            <a:ext cx="395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/>
              <a:t>Causal Update</a:t>
            </a:r>
            <a:endParaRPr kumimoji="1" lang="zh-CN" altLang="en-US" sz="40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6F1989A-0447-4971-2828-3FDA179F5DEF}"/>
              </a:ext>
            </a:extLst>
          </p:cNvPr>
          <p:cNvGrpSpPr/>
          <p:nvPr/>
        </p:nvGrpSpPr>
        <p:grpSpPr>
          <a:xfrm>
            <a:off x="113312" y="2067055"/>
            <a:ext cx="4124381" cy="3049542"/>
            <a:chOff x="4110926" y="3448933"/>
            <a:chExt cx="4124381" cy="304954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140BC2A-0E67-8771-6084-FBAC0B823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0926" y="3448933"/>
              <a:ext cx="4124381" cy="3049542"/>
            </a:xfrm>
            <a:prstGeom prst="rect">
              <a:avLst/>
            </a:prstGeom>
          </p:spPr>
        </p:pic>
        <p:sp>
          <p:nvSpPr>
            <p:cNvPr id="6" name="右箭头 5">
              <a:extLst>
                <a:ext uri="{FF2B5EF4-FFF2-40B4-BE49-F238E27FC236}">
                  <a16:creationId xmlns:a16="http://schemas.microsoft.com/office/drawing/2014/main" id="{E5C3A7AB-8EB4-878C-9C8A-BDD556863C92}"/>
                </a:ext>
              </a:extLst>
            </p:cNvPr>
            <p:cNvSpPr/>
            <p:nvPr/>
          </p:nvSpPr>
          <p:spPr>
            <a:xfrm>
              <a:off x="6181624" y="6026412"/>
              <a:ext cx="610676" cy="2309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右箭头 6">
              <a:extLst>
                <a:ext uri="{FF2B5EF4-FFF2-40B4-BE49-F238E27FC236}">
                  <a16:creationId xmlns:a16="http://schemas.microsoft.com/office/drawing/2014/main" id="{286094D3-E308-F6FD-FD97-15A20D9EF7E3}"/>
                </a:ext>
              </a:extLst>
            </p:cNvPr>
            <p:cNvSpPr/>
            <p:nvPr/>
          </p:nvSpPr>
          <p:spPr>
            <a:xfrm rot="5400000">
              <a:off x="6821194" y="5420681"/>
              <a:ext cx="610676" cy="2309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右箭头 7">
              <a:extLst>
                <a:ext uri="{FF2B5EF4-FFF2-40B4-BE49-F238E27FC236}">
                  <a16:creationId xmlns:a16="http://schemas.microsoft.com/office/drawing/2014/main" id="{47932EDF-5B8D-D6FF-51D0-30B9872566B4}"/>
                </a:ext>
              </a:extLst>
            </p:cNvPr>
            <p:cNvSpPr/>
            <p:nvPr/>
          </p:nvSpPr>
          <p:spPr>
            <a:xfrm rot="10800000">
              <a:off x="7521383" y="6026411"/>
              <a:ext cx="610676" cy="2309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9FD90DB-2FA4-DB81-BEB8-34FF52EC1B39}"/>
              </a:ext>
            </a:extLst>
          </p:cNvPr>
          <p:cNvSpPr txBox="1"/>
          <p:nvPr/>
        </p:nvSpPr>
        <p:spPr>
          <a:xfrm>
            <a:off x="313151" y="1513661"/>
            <a:ext cx="697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C000"/>
                </a:solidFill>
              </a:rPr>
              <a:t>保证因果区域不变，干预环境区域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266491-48C0-2558-3E67-290F1BBCB7F5}"/>
              </a:ext>
            </a:extLst>
          </p:cNvPr>
          <p:cNvSpPr txBox="1"/>
          <p:nvPr/>
        </p:nvSpPr>
        <p:spPr>
          <a:xfrm>
            <a:off x="2726755" y="511599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Mixup</a:t>
            </a:r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2339B7A-CDC5-4631-4B6E-340B38D68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766" y="2237276"/>
            <a:ext cx="7631922" cy="27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4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51C2D-5601-23E5-835E-D521AE4F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overview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8E4B651-8CE5-CB00-E632-85AF586F4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40" y="1567168"/>
            <a:ext cx="10795000" cy="43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51C2D-5601-23E5-835E-D521AE4F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overview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6E2DA71-53CA-2A3C-BCE3-E2FC9C5C6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76" y="1439076"/>
            <a:ext cx="11002248" cy="48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E11BB-433E-DB2A-F97D-4F65E4EC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序列抽样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42BD8AC-3F40-7042-2DD4-31CED9074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606" y="2560777"/>
            <a:ext cx="9371428" cy="3657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8B0771-C9BE-943A-0AC6-D9348A54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891" y="1319784"/>
            <a:ext cx="4742857" cy="1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8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E9DEA-6D1D-A6F5-DA54-B6ACCFA8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699" y="391817"/>
            <a:ext cx="8994987" cy="841249"/>
          </a:xfrm>
        </p:spPr>
        <p:txBody>
          <a:bodyPr/>
          <a:lstStyle/>
          <a:p>
            <a:r>
              <a:rPr kumimoji="1" lang="zh-CN" altLang="en-US" dirty="0"/>
              <a:t>实验结果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CFB5D8D-6859-4DB8-0320-A5F504F4E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931"/>
            <a:ext cx="7157573" cy="44021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C4D1ED2-8B59-47CB-E598-A8B01B7C1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357" y="1707757"/>
            <a:ext cx="4457143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创寰宇学府 育天下英才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报告人 段逸凡</a:t>
            </a:r>
          </a:p>
        </p:txBody>
      </p:sp>
    </p:spTree>
    <p:extLst>
      <p:ext uri="{BB962C8B-B14F-4D97-AF65-F5344CB8AC3E}">
        <p14:creationId xmlns:p14="http://schemas.microsoft.com/office/powerpoint/2010/main" val="237479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B14A0-61B2-397C-982F-4E0CDC3D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Spatio</a:t>
            </a:r>
            <a:r>
              <a:rPr kumimoji="1" lang="en-US" altLang="zh-CN" dirty="0"/>
              <a:t>-temporal Prediction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0E4F47-E138-B50D-4633-F19C06109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时空预测（</a:t>
            </a:r>
            <a:r>
              <a:rPr kumimoji="1" lang="en" altLang="zh-CN" dirty="0" err="1"/>
              <a:t>Spatio</a:t>
            </a:r>
            <a:r>
              <a:rPr kumimoji="1" lang="en" altLang="zh-CN" dirty="0"/>
              <a:t>-Temporal Prediction</a:t>
            </a:r>
            <a:r>
              <a:rPr kumimoji="1" lang="zh-CN" altLang="en" dirty="0"/>
              <a:t>）</a:t>
            </a:r>
            <a:r>
              <a:rPr kumimoji="1" lang="zh-CN" altLang="en-US" dirty="0"/>
              <a:t>是一种数据分析方法，它结合了时间（</a:t>
            </a:r>
            <a:r>
              <a:rPr kumimoji="1" lang="en" altLang="zh-CN" dirty="0"/>
              <a:t>Temporal</a:t>
            </a:r>
            <a:r>
              <a:rPr kumimoji="1" lang="zh-CN" altLang="en" dirty="0"/>
              <a:t>）</a:t>
            </a:r>
            <a:r>
              <a:rPr kumimoji="1" lang="zh-CN" altLang="en-US" dirty="0"/>
              <a:t>和空间（</a:t>
            </a:r>
            <a:r>
              <a:rPr kumimoji="1" lang="en" altLang="zh-CN" dirty="0"/>
              <a:t>Spatial</a:t>
            </a:r>
            <a:r>
              <a:rPr kumimoji="1" lang="zh-CN" altLang="en" dirty="0"/>
              <a:t>）</a:t>
            </a:r>
            <a:r>
              <a:rPr kumimoji="1" lang="zh-CN" altLang="en-US" dirty="0"/>
              <a:t>两个维度的数据，用以预测未来的状态或事件。这种预测模型尤其适用于那些既受时间变化影响，又受空间位置影响的场景，例如气候变化、城市交通流量、极端危险情况等。</a:t>
            </a:r>
            <a:endParaRPr kumimoji="1" lang="en-US" altLang="zh-CN" dirty="0"/>
          </a:p>
          <a:p>
            <a:r>
              <a:rPr kumimoji="1" lang="zh-CN" altLang="en-US" dirty="0"/>
              <a:t>时空预测</a:t>
            </a:r>
            <a:r>
              <a:rPr kumimoji="1" lang="en-US" altLang="zh-CN" dirty="0"/>
              <a:t>formulation</a:t>
            </a:r>
          </a:p>
        </p:txBody>
      </p:sp>
      <p:pic>
        <p:nvPicPr>
          <p:cNvPr id="89" name="图片 88">
            <a:extLst>
              <a:ext uri="{FF2B5EF4-FFF2-40B4-BE49-F238E27FC236}">
                <a16:creationId xmlns:a16="http://schemas.microsoft.com/office/drawing/2014/main" id="{F04EBCB6-5CFF-BE99-CD61-17FCEFE5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8" y="3429000"/>
            <a:ext cx="685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E2D8D3F-00EF-70FC-9886-AF3C1027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17" y="531906"/>
            <a:ext cx="10795000" cy="898144"/>
          </a:xfrm>
        </p:spPr>
        <p:txBody>
          <a:bodyPr/>
          <a:lstStyle/>
          <a:p>
            <a:r>
              <a:rPr kumimoji="1" lang="en-US" altLang="zh-CN" sz="3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Spatio</a:t>
            </a:r>
            <a:r>
              <a:rPr kumimoji="1" lang="en-US" altLang="zh-CN" sz="3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-temporal Prediction</a:t>
            </a:r>
            <a:endParaRPr kumimoji="1" lang="zh-CN" altLang="en-US" sz="3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053F67E-2EB0-B64D-A179-5E9C429C5331}"/>
              </a:ext>
            </a:extLst>
          </p:cNvPr>
          <p:cNvGrpSpPr/>
          <p:nvPr/>
        </p:nvGrpSpPr>
        <p:grpSpPr>
          <a:xfrm>
            <a:off x="3396898" y="1863394"/>
            <a:ext cx="4676972" cy="815039"/>
            <a:chOff x="3096449" y="1903479"/>
            <a:chExt cx="4676972" cy="81503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6947C49-90AD-3A7C-3FDA-4E3D02F59E44}"/>
                </a:ext>
              </a:extLst>
            </p:cNvPr>
            <p:cNvGrpSpPr/>
            <p:nvPr/>
          </p:nvGrpSpPr>
          <p:grpSpPr>
            <a:xfrm>
              <a:off x="3096449" y="1923284"/>
              <a:ext cx="776660" cy="783974"/>
              <a:chOff x="353249" y="2816169"/>
              <a:chExt cx="776660" cy="783974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D7E03F3D-072D-A776-8A92-8397DCBDB7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/>
              <a:srcRect l="3788" t="5182" r="3749" b="6474"/>
              <a:stretch/>
            </p:blipFill>
            <p:spPr>
              <a:xfrm>
                <a:off x="353249" y="2816169"/>
                <a:ext cx="684000" cy="6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668F9BB-CA26-9F73-799A-160EDBCC5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/>
              <a:srcRect l="3788" t="5182" r="3749" b="6474"/>
              <a:stretch/>
            </p:blipFill>
            <p:spPr>
              <a:xfrm>
                <a:off x="399579" y="2866156"/>
                <a:ext cx="684000" cy="6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5A2C30B7-038E-2104-0D6A-2A3E4CA8C0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/>
              <a:srcRect l="3788" t="5182" r="3749" b="6474"/>
              <a:stretch/>
            </p:blipFill>
            <p:spPr>
              <a:xfrm>
                <a:off x="445909" y="2916143"/>
                <a:ext cx="684000" cy="6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23470E9-176F-561E-4BD2-8E5A950CFD52}"/>
                </a:ext>
              </a:extLst>
            </p:cNvPr>
            <p:cNvGrpSpPr/>
            <p:nvPr/>
          </p:nvGrpSpPr>
          <p:grpSpPr>
            <a:xfrm>
              <a:off x="4790227" y="1903479"/>
              <a:ext cx="1225706" cy="803779"/>
              <a:chOff x="4468577" y="3371995"/>
              <a:chExt cx="1225706" cy="803779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B9659309-B77C-2519-E94D-59E6E3EF0693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4835460" y="3689284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E06A98AD-050A-308D-569D-5ADF5EBE4ADC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4835460" y="3448839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34621B89-F4C1-B47D-D6A1-AEE9C1B09235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4835460" y="3929730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6CD88EF1-44FE-E585-29D6-A653C9B3AB18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221304" y="3689285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F0B0DE9E-2E88-6AD7-7B11-6A28F97D185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221304" y="3448839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94659196-0379-0DC7-CFF2-01A73C656366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221304" y="3929730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6B86236D-BD31-1879-59CC-25BEF3DD5AE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5525083" y="3809508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9B5DB03D-A5E9-5485-0E2B-6105889904A4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5525083" y="3569062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5D842D3-72DF-03C5-578F-F3A70E84AA3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468577" y="3795047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D9D2CAA-0CC6-6F86-3F4A-56616CB18FB6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468577" y="3371995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EB9F50B9-D13D-0677-C996-BC094D08A25B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468577" y="3583521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D7DAA10A-31CF-A76C-4560-D2C56717498F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4468577" y="4006574"/>
                <a:ext cx="169200" cy="169200"/>
              </a:xfrm>
              <a:prstGeom prst="ellipse">
                <a:avLst/>
              </a:prstGeom>
              <a:solidFill>
                <a:srgbClr val="E8EEF8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23" name="直接连接符 399">
                <a:extLst>
                  <a:ext uri="{FF2B5EF4-FFF2-40B4-BE49-F238E27FC236}">
                    <a16:creationId xmlns:a16="http://schemas.microsoft.com/office/drawing/2014/main" id="{B349342F-9F2E-4A92-CACF-05ECD4C850C6}"/>
                  </a:ext>
                </a:extLst>
              </p:cNvPr>
              <p:cNvCxnSpPr>
                <a:stCxn id="19" idx="6"/>
                <a:endCxn id="12" idx="2"/>
              </p:cNvCxnSpPr>
              <p:nvPr>
                <p:custDataLst>
                  <p:tags r:id="rId13"/>
                </p:custDataLst>
              </p:nvPr>
            </p:nvCxnSpPr>
            <p:spPr>
              <a:xfrm flipV="1">
                <a:off x="4637777" y="3533439"/>
                <a:ext cx="197683" cy="346208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400">
                <a:extLst>
                  <a:ext uri="{FF2B5EF4-FFF2-40B4-BE49-F238E27FC236}">
                    <a16:creationId xmlns:a16="http://schemas.microsoft.com/office/drawing/2014/main" id="{7ACE2BCC-3DB2-61DC-23FC-C75F76B0A062}"/>
                  </a:ext>
                </a:extLst>
              </p:cNvPr>
              <p:cNvCxnSpPr>
                <a:stCxn id="19" idx="6"/>
                <a:endCxn id="11" idx="2"/>
              </p:cNvCxnSpPr>
              <p:nvPr>
                <p:custDataLst>
                  <p:tags r:id="rId14"/>
                </p:custDataLst>
              </p:nvPr>
            </p:nvCxnSpPr>
            <p:spPr>
              <a:xfrm flipV="1">
                <a:off x="4637777" y="3773884"/>
                <a:ext cx="197683" cy="105763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402">
                <a:extLst>
                  <a:ext uri="{FF2B5EF4-FFF2-40B4-BE49-F238E27FC236}">
                    <a16:creationId xmlns:a16="http://schemas.microsoft.com/office/drawing/2014/main" id="{A4E8863F-6435-2DED-7BE2-AB80574C6117}"/>
                  </a:ext>
                </a:extLst>
              </p:cNvPr>
              <p:cNvCxnSpPr>
                <a:stCxn id="19" idx="6"/>
                <a:endCxn id="13" idx="2"/>
              </p:cNvCxnSpPr>
              <p:nvPr>
                <p:custDataLst>
                  <p:tags r:id="rId15"/>
                </p:custDataLst>
              </p:nvPr>
            </p:nvCxnSpPr>
            <p:spPr>
              <a:xfrm>
                <a:off x="4637777" y="3879647"/>
                <a:ext cx="197683" cy="134683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403">
                <a:extLst>
                  <a:ext uri="{FF2B5EF4-FFF2-40B4-BE49-F238E27FC236}">
                    <a16:creationId xmlns:a16="http://schemas.microsoft.com/office/drawing/2014/main" id="{76B5AFD7-17B9-CB56-C41F-2E922937E170}"/>
                  </a:ext>
                </a:extLst>
              </p:cNvPr>
              <p:cNvCxnSpPr>
                <a:stCxn id="22" idx="6"/>
                <a:endCxn id="13" idx="2"/>
              </p:cNvCxnSpPr>
              <p:nvPr>
                <p:custDataLst>
                  <p:tags r:id="rId16"/>
                </p:custDataLst>
              </p:nvPr>
            </p:nvCxnSpPr>
            <p:spPr>
              <a:xfrm flipV="1">
                <a:off x="4637777" y="4014330"/>
                <a:ext cx="197683" cy="76844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404">
                <a:extLst>
                  <a:ext uri="{FF2B5EF4-FFF2-40B4-BE49-F238E27FC236}">
                    <a16:creationId xmlns:a16="http://schemas.microsoft.com/office/drawing/2014/main" id="{46CCEB40-BE0A-7602-8E1C-7BA560A0FCF9}"/>
                  </a:ext>
                </a:extLst>
              </p:cNvPr>
              <p:cNvCxnSpPr>
                <a:stCxn id="22" idx="6"/>
                <a:endCxn id="12" idx="2"/>
              </p:cNvCxnSpPr>
              <p:nvPr>
                <p:custDataLst>
                  <p:tags r:id="rId17"/>
                </p:custDataLst>
              </p:nvPr>
            </p:nvCxnSpPr>
            <p:spPr>
              <a:xfrm flipV="1">
                <a:off x="4637777" y="3533439"/>
                <a:ext cx="197683" cy="557735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405">
                <a:extLst>
                  <a:ext uri="{FF2B5EF4-FFF2-40B4-BE49-F238E27FC236}">
                    <a16:creationId xmlns:a16="http://schemas.microsoft.com/office/drawing/2014/main" id="{D3DB7F31-EF31-3CE4-0894-F9ABE99CA872}"/>
                  </a:ext>
                </a:extLst>
              </p:cNvPr>
              <p:cNvCxnSpPr>
                <a:stCxn id="22" idx="6"/>
                <a:endCxn id="11" idx="2"/>
              </p:cNvCxnSpPr>
              <p:nvPr>
                <p:custDataLst>
                  <p:tags r:id="rId18"/>
                </p:custDataLst>
              </p:nvPr>
            </p:nvCxnSpPr>
            <p:spPr>
              <a:xfrm flipV="1">
                <a:off x="4637777" y="3773884"/>
                <a:ext cx="197683" cy="317290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406">
                <a:extLst>
                  <a:ext uri="{FF2B5EF4-FFF2-40B4-BE49-F238E27FC236}">
                    <a16:creationId xmlns:a16="http://schemas.microsoft.com/office/drawing/2014/main" id="{55E0037F-248E-27BF-E7E1-60759C3F7B21}"/>
                  </a:ext>
                </a:extLst>
              </p:cNvPr>
              <p:cNvCxnSpPr>
                <a:stCxn id="12" idx="6"/>
                <a:endCxn id="16" idx="2"/>
              </p:cNvCxnSpPr>
              <p:nvPr>
                <p:custDataLst>
                  <p:tags r:id="rId19"/>
                </p:custDataLst>
              </p:nvPr>
            </p:nvCxnSpPr>
            <p:spPr>
              <a:xfrm>
                <a:off x="5004660" y="3533439"/>
                <a:ext cx="216644" cy="480891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407">
                <a:extLst>
                  <a:ext uri="{FF2B5EF4-FFF2-40B4-BE49-F238E27FC236}">
                    <a16:creationId xmlns:a16="http://schemas.microsoft.com/office/drawing/2014/main" id="{C8627BBD-C181-8035-2646-81791B665F44}"/>
                  </a:ext>
                </a:extLst>
              </p:cNvPr>
              <p:cNvCxnSpPr>
                <a:stCxn id="13" idx="6"/>
                <a:endCxn id="16" idx="2"/>
              </p:cNvCxnSpPr>
              <p:nvPr>
                <p:custDataLst>
                  <p:tags r:id="rId20"/>
                </p:custDataLst>
              </p:nvPr>
            </p:nvCxnSpPr>
            <p:spPr>
              <a:xfrm>
                <a:off x="5004660" y="4014330"/>
                <a:ext cx="216644" cy="0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408">
                <a:extLst>
                  <a:ext uri="{FF2B5EF4-FFF2-40B4-BE49-F238E27FC236}">
                    <a16:creationId xmlns:a16="http://schemas.microsoft.com/office/drawing/2014/main" id="{47E4E26B-DD6A-3862-6675-E36D91C00EE6}"/>
                  </a:ext>
                </a:extLst>
              </p:cNvPr>
              <p:cNvCxnSpPr>
                <a:stCxn id="11" idx="6"/>
                <a:endCxn id="16" idx="2"/>
              </p:cNvCxnSpPr>
              <p:nvPr>
                <p:custDataLst>
                  <p:tags r:id="rId21"/>
                </p:custDataLst>
              </p:nvPr>
            </p:nvCxnSpPr>
            <p:spPr>
              <a:xfrm>
                <a:off x="5004660" y="3773884"/>
                <a:ext cx="216644" cy="240446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409">
                <a:extLst>
                  <a:ext uri="{FF2B5EF4-FFF2-40B4-BE49-F238E27FC236}">
                    <a16:creationId xmlns:a16="http://schemas.microsoft.com/office/drawing/2014/main" id="{2BBEACCB-0870-A7F7-1827-BB1F6679A1F1}"/>
                  </a:ext>
                </a:extLst>
              </p:cNvPr>
              <p:cNvCxnSpPr>
                <a:stCxn id="13" idx="6"/>
                <a:endCxn id="15" idx="2"/>
              </p:cNvCxnSpPr>
              <p:nvPr>
                <p:custDataLst>
                  <p:tags r:id="rId22"/>
                </p:custDataLst>
              </p:nvPr>
            </p:nvCxnSpPr>
            <p:spPr>
              <a:xfrm flipV="1">
                <a:off x="5004660" y="3533439"/>
                <a:ext cx="216644" cy="480891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414">
                <a:extLst>
                  <a:ext uri="{FF2B5EF4-FFF2-40B4-BE49-F238E27FC236}">
                    <a16:creationId xmlns:a16="http://schemas.microsoft.com/office/drawing/2014/main" id="{9800C9E1-8F2C-6D91-BD4A-F03686DD3E23}"/>
                  </a:ext>
                </a:extLst>
              </p:cNvPr>
              <p:cNvCxnSpPr>
                <a:stCxn id="13" idx="6"/>
                <a:endCxn id="14" idx="2"/>
              </p:cNvCxnSpPr>
              <p:nvPr>
                <p:custDataLst>
                  <p:tags r:id="rId23"/>
                </p:custDataLst>
              </p:nvPr>
            </p:nvCxnSpPr>
            <p:spPr>
              <a:xfrm flipV="1">
                <a:off x="5004660" y="3773885"/>
                <a:ext cx="216644" cy="240445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416">
                <a:extLst>
                  <a:ext uri="{FF2B5EF4-FFF2-40B4-BE49-F238E27FC236}">
                    <a16:creationId xmlns:a16="http://schemas.microsoft.com/office/drawing/2014/main" id="{DB066D89-8B49-8E43-1F0A-CC07B179C71B}"/>
                  </a:ext>
                </a:extLst>
              </p:cNvPr>
              <p:cNvCxnSpPr>
                <a:stCxn id="16" idx="6"/>
                <a:endCxn id="18" idx="2"/>
              </p:cNvCxnSpPr>
              <p:nvPr>
                <p:custDataLst>
                  <p:tags r:id="rId24"/>
                </p:custDataLst>
              </p:nvPr>
            </p:nvCxnSpPr>
            <p:spPr>
              <a:xfrm flipV="1">
                <a:off x="5390504" y="3653662"/>
                <a:ext cx="134579" cy="360668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420">
                <a:extLst>
                  <a:ext uri="{FF2B5EF4-FFF2-40B4-BE49-F238E27FC236}">
                    <a16:creationId xmlns:a16="http://schemas.microsoft.com/office/drawing/2014/main" id="{9AFDA9B3-A0A5-A899-858B-378A102FB775}"/>
                  </a:ext>
                </a:extLst>
              </p:cNvPr>
              <p:cNvCxnSpPr>
                <a:stCxn id="16" idx="6"/>
                <a:endCxn id="17" idx="2"/>
              </p:cNvCxnSpPr>
              <p:nvPr>
                <p:custDataLst>
                  <p:tags r:id="rId25"/>
                </p:custDataLst>
              </p:nvPr>
            </p:nvCxnSpPr>
            <p:spPr>
              <a:xfrm flipV="1">
                <a:off x="5390504" y="3894108"/>
                <a:ext cx="134579" cy="120222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423">
                <a:extLst>
                  <a:ext uri="{FF2B5EF4-FFF2-40B4-BE49-F238E27FC236}">
                    <a16:creationId xmlns:a16="http://schemas.microsoft.com/office/drawing/2014/main" id="{8574833F-E63B-D5B8-597E-1EE50B048EE1}"/>
                  </a:ext>
                </a:extLst>
              </p:cNvPr>
              <p:cNvCxnSpPr>
                <a:stCxn id="20" idx="6"/>
                <a:endCxn id="12" idx="2"/>
              </p:cNvCxnSpPr>
              <p:nvPr>
                <p:custDataLst>
                  <p:tags r:id="rId26"/>
                </p:custDataLst>
              </p:nvPr>
            </p:nvCxnSpPr>
            <p:spPr>
              <a:xfrm>
                <a:off x="4637777" y="3456595"/>
                <a:ext cx="197683" cy="76844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424">
                <a:extLst>
                  <a:ext uri="{FF2B5EF4-FFF2-40B4-BE49-F238E27FC236}">
                    <a16:creationId xmlns:a16="http://schemas.microsoft.com/office/drawing/2014/main" id="{BC6F4464-5831-3C69-15B0-BFD38A86BFF8}"/>
                  </a:ext>
                </a:extLst>
              </p:cNvPr>
              <p:cNvCxnSpPr>
                <a:stCxn id="20" idx="6"/>
                <a:endCxn id="11" idx="2"/>
              </p:cNvCxnSpPr>
              <p:nvPr>
                <p:custDataLst>
                  <p:tags r:id="rId27"/>
                </p:custDataLst>
              </p:nvPr>
            </p:nvCxnSpPr>
            <p:spPr>
              <a:xfrm>
                <a:off x="4637777" y="3456595"/>
                <a:ext cx="197683" cy="317289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429">
                <a:extLst>
                  <a:ext uri="{FF2B5EF4-FFF2-40B4-BE49-F238E27FC236}">
                    <a16:creationId xmlns:a16="http://schemas.microsoft.com/office/drawing/2014/main" id="{7CA8A628-3CB3-64C0-0B3A-295D4990E76E}"/>
                  </a:ext>
                </a:extLst>
              </p:cNvPr>
              <p:cNvCxnSpPr>
                <a:stCxn id="20" idx="6"/>
                <a:endCxn id="13" idx="2"/>
              </p:cNvCxnSpPr>
              <p:nvPr>
                <p:custDataLst>
                  <p:tags r:id="rId28"/>
                </p:custDataLst>
              </p:nvPr>
            </p:nvCxnSpPr>
            <p:spPr>
              <a:xfrm>
                <a:off x="4637777" y="3456595"/>
                <a:ext cx="197683" cy="557735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432">
                <a:extLst>
                  <a:ext uri="{FF2B5EF4-FFF2-40B4-BE49-F238E27FC236}">
                    <a16:creationId xmlns:a16="http://schemas.microsoft.com/office/drawing/2014/main" id="{E075323D-0C27-0550-28D5-D7F6B0FB4B3F}"/>
                  </a:ext>
                </a:extLst>
              </p:cNvPr>
              <p:cNvCxnSpPr>
                <a:stCxn id="21" idx="6"/>
                <a:endCxn id="12" idx="2"/>
              </p:cNvCxnSpPr>
              <p:nvPr>
                <p:custDataLst>
                  <p:tags r:id="rId29"/>
                </p:custDataLst>
              </p:nvPr>
            </p:nvCxnSpPr>
            <p:spPr>
              <a:xfrm flipV="1">
                <a:off x="4637777" y="3533439"/>
                <a:ext cx="197683" cy="134682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433">
                <a:extLst>
                  <a:ext uri="{FF2B5EF4-FFF2-40B4-BE49-F238E27FC236}">
                    <a16:creationId xmlns:a16="http://schemas.microsoft.com/office/drawing/2014/main" id="{48D543BE-9883-FB02-BE80-2043CFB4404F}"/>
                  </a:ext>
                </a:extLst>
              </p:cNvPr>
              <p:cNvCxnSpPr>
                <a:stCxn id="21" idx="6"/>
                <a:endCxn id="13" idx="2"/>
              </p:cNvCxnSpPr>
              <p:nvPr>
                <p:custDataLst>
                  <p:tags r:id="rId30"/>
                </p:custDataLst>
              </p:nvPr>
            </p:nvCxnSpPr>
            <p:spPr>
              <a:xfrm>
                <a:off x="4637777" y="3668121"/>
                <a:ext cx="197683" cy="346209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34">
                <a:extLst>
                  <a:ext uri="{FF2B5EF4-FFF2-40B4-BE49-F238E27FC236}">
                    <a16:creationId xmlns:a16="http://schemas.microsoft.com/office/drawing/2014/main" id="{B4F771A0-9BAF-71B2-3163-C325255C1606}"/>
                  </a:ext>
                </a:extLst>
              </p:cNvPr>
              <p:cNvCxnSpPr>
                <a:stCxn id="12" idx="6"/>
                <a:endCxn id="15" idx="2"/>
              </p:cNvCxnSpPr>
              <p:nvPr>
                <p:custDataLst>
                  <p:tags r:id="rId31"/>
                </p:custDataLst>
              </p:nvPr>
            </p:nvCxnSpPr>
            <p:spPr>
              <a:xfrm>
                <a:off x="5004660" y="3533439"/>
                <a:ext cx="216644" cy="0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35">
                <a:extLst>
                  <a:ext uri="{FF2B5EF4-FFF2-40B4-BE49-F238E27FC236}">
                    <a16:creationId xmlns:a16="http://schemas.microsoft.com/office/drawing/2014/main" id="{1FD92682-58C1-F2C9-5D8A-19517777E8AC}"/>
                  </a:ext>
                </a:extLst>
              </p:cNvPr>
              <p:cNvCxnSpPr>
                <a:stCxn id="11" idx="6"/>
                <a:endCxn id="15" idx="2"/>
              </p:cNvCxnSpPr>
              <p:nvPr>
                <p:custDataLst>
                  <p:tags r:id="rId32"/>
                </p:custDataLst>
              </p:nvPr>
            </p:nvCxnSpPr>
            <p:spPr>
              <a:xfrm flipV="1">
                <a:off x="5004660" y="3533439"/>
                <a:ext cx="216644" cy="240445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36">
                <a:extLst>
                  <a:ext uri="{FF2B5EF4-FFF2-40B4-BE49-F238E27FC236}">
                    <a16:creationId xmlns:a16="http://schemas.microsoft.com/office/drawing/2014/main" id="{5157D5AD-7836-A380-EF53-07E0B7D0DB83}"/>
                  </a:ext>
                </a:extLst>
              </p:cNvPr>
              <p:cNvCxnSpPr>
                <a:stCxn id="15" idx="6"/>
                <a:endCxn id="18" idx="2"/>
              </p:cNvCxnSpPr>
              <p:nvPr>
                <p:custDataLst>
                  <p:tags r:id="rId33"/>
                </p:custDataLst>
              </p:nvPr>
            </p:nvCxnSpPr>
            <p:spPr>
              <a:xfrm>
                <a:off x="5390504" y="3533439"/>
                <a:ext cx="134579" cy="120223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7">
                <a:extLst>
                  <a:ext uri="{FF2B5EF4-FFF2-40B4-BE49-F238E27FC236}">
                    <a16:creationId xmlns:a16="http://schemas.microsoft.com/office/drawing/2014/main" id="{6B7B867B-1265-2AE2-D306-3C86416A5695}"/>
                  </a:ext>
                </a:extLst>
              </p:cNvPr>
              <p:cNvCxnSpPr>
                <a:stCxn id="15" idx="6"/>
                <a:endCxn id="17" idx="2"/>
              </p:cNvCxnSpPr>
              <p:nvPr>
                <p:custDataLst>
                  <p:tags r:id="rId34"/>
                </p:custDataLst>
              </p:nvPr>
            </p:nvCxnSpPr>
            <p:spPr>
              <a:xfrm>
                <a:off x="5390504" y="3533439"/>
                <a:ext cx="134579" cy="360669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38">
                <a:extLst>
                  <a:ext uri="{FF2B5EF4-FFF2-40B4-BE49-F238E27FC236}">
                    <a16:creationId xmlns:a16="http://schemas.microsoft.com/office/drawing/2014/main" id="{1B4B3C98-E8B1-5B99-D738-6410BE289ACA}"/>
                  </a:ext>
                </a:extLst>
              </p:cNvPr>
              <p:cNvCxnSpPr>
                <a:stCxn id="21" idx="6"/>
                <a:endCxn id="11" idx="2"/>
              </p:cNvCxnSpPr>
              <p:nvPr>
                <p:custDataLst>
                  <p:tags r:id="rId35"/>
                </p:custDataLst>
              </p:nvPr>
            </p:nvCxnSpPr>
            <p:spPr>
              <a:xfrm>
                <a:off x="4637777" y="3668121"/>
                <a:ext cx="197683" cy="105763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39">
                <a:extLst>
                  <a:ext uri="{FF2B5EF4-FFF2-40B4-BE49-F238E27FC236}">
                    <a16:creationId xmlns:a16="http://schemas.microsoft.com/office/drawing/2014/main" id="{63C674F3-B085-103D-4CCC-87EBEDDC1A4F}"/>
                  </a:ext>
                </a:extLst>
              </p:cNvPr>
              <p:cNvCxnSpPr>
                <a:stCxn id="12" idx="6"/>
                <a:endCxn id="14" idx="2"/>
              </p:cNvCxnSpPr>
              <p:nvPr>
                <p:custDataLst>
                  <p:tags r:id="rId36"/>
                </p:custDataLst>
              </p:nvPr>
            </p:nvCxnSpPr>
            <p:spPr>
              <a:xfrm>
                <a:off x="5004660" y="3533439"/>
                <a:ext cx="216644" cy="240446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40">
                <a:extLst>
                  <a:ext uri="{FF2B5EF4-FFF2-40B4-BE49-F238E27FC236}">
                    <a16:creationId xmlns:a16="http://schemas.microsoft.com/office/drawing/2014/main" id="{077C6072-D936-0037-8DED-684C3F9869C4}"/>
                  </a:ext>
                </a:extLst>
              </p:cNvPr>
              <p:cNvCxnSpPr>
                <a:stCxn id="11" idx="6"/>
                <a:endCxn id="14" idx="2"/>
              </p:cNvCxnSpPr>
              <p:nvPr>
                <p:custDataLst>
                  <p:tags r:id="rId37"/>
                </p:custDataLst>
              </p:nvPr>
            </p:nvCxnSpPr>
            <p:spPr>
              <a:xfrm>
                <a:off x="5004660" y="3773884"/>
                <a:ext cx="216644" cy="1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41">
                <a:extLst>
                  <a:ext uri="{FF2B5EF4-FFF2-40B4-BE49-F238E27FC236}">
                    <a16:creationId xmlns:a16="http://schemas.microsoft.com/office/drawing/2014/main" id="{C3E96633-34EF-4657-1BC4-24797B1D6874}"/>
                  </a:ext>
                </a:extLst>
              </p:cNvPr>
              <p:cNvCxnSpPr>
                <a:stCxn id="14" idx="6"/>
                <a:endCxn id="17" idx="2"/>
              </p:cNvCxnSpPr>
              <p:nvPr>
                <p:custDataLst>
                  <p:tags r:id="rId38"/>
                </p:custDataLst>
              </p:nvPr>
            </p:nvCxnSpPr>
            <p:spPr>
              <a:xfrm>
                <a:off x="5390504" y="3773885"/>
                <a:ext cx="134579" cy="120223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42">
                <a:extLst>
                  <a:ext uri="{FF2B5EF4-FFF2-40B4-BE49-F238E27FC236}">
                    <a16:creationId xmlns:a16="http://schemas.microsoft.com/office/drawing/2014/main" id="{3919BE8F-B3E9-83DF-07BC-1737F94013F4}"/>
                  </a:ext>
                </a:extLst>
              </p:cNvPr>
              <p:cNvCxnSpPr>
                <a:stCxn id="14" idx="6"/>
                <a:endCxn id="18" idx="2"/>
              </p:cNvCxnSpPr>
              <p:nvPr>
                <p:custDataLst>
                  <p:tags r:id="rId39"/>
                </p:custDataLst>
              </p:nvPr>
            </p:nvCxnSpPr>
            <p:spPr>
              <a:xfrm flipV="1">
                <a:off x="5390504" y="3653662"/>
                <a:ext cx="134579" cy="120223"/>
              </a:xfrm>
              <a:prstGeom prst="lin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线箭头连接符 50">
              <a:extLst>
                <a:ext uri="{FF2B5EF4-FFF2-40B4-BE49-F238E27FC236}">
                  <a16:creationId xmlns:a16="http://schemas.microsoft.com/office/drawing/2014/main" id="{EA260656-2656-BF97-DBBF-C40E271D04F6}"/>
                </a:ext>
              </a:extLst>
            </p:cNvPr>
            <p:cNvCxnSpPr/>
            <p:nvPr/>
          </p:nvCxnSpPr>
          <p:spPr>
            <a:xfrm>
              <a:off x="4048531" y="2326531"/>
              <a:ext cx="620288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线箭头连接符 53">
              <a:extLst>
                <a:ext uri="{FF2B5EF4-FFF2-40B4-BE49-F238E27FC236}">
                  <a16:creationId xmlns:a16="http://schemas.microsoft.com/office/drawing/2014/main" id="{DC43BEC4-AEEB-9CFC-7ACF-B776C0718D91}"/>
                </a:ext>
              </a:extLst>
            </p:cNvPr>
            <p:cNvCxnSpPr/>
            <p:nvPr/>
          </p:nvCxnSpPr>
          <p:spPr>
            <a:xfrm>
              <a:off x="6199065" y="2315271"/>
              <a:ext cx="620288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F0FE80F8-CB50-DFDF-4D20-E2619EF9E549}"/>
                </a:ext>
              </a:extLst>
            </p:cNvPr>
            <p:cNvGrpSpPr/>
            <p:nvPr/>
          </p:nvGrpSpPr>
          <p:grpSpPr>
            <a:xfrm>
              <a:off x="6996761" y="1934544"/>
              <a:ext cx="776660" cy="783974"/>
              <a:chOff x="353249" y="2816169"/>
              <a:chExt cx="776660" cy="783974"/>
            </a:xfrm>
          </p:grpSpPr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D2A9CBA2-34F9-60F3-998E-E879C8B789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/>
              <a:srcRect l="3788" t="5182" r="3749" b="6474"/>
              <a:stretch/>
            </p:blipFill>
            <p:spPr>
              <a:xfrm>
                <a:off x="353249" y="2816169"/>
                <a:ext cx="684000" cy="6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7" name="图片 56">
                <a:extLst>
                  <a:ext uri="{FF2B5EF4-FFF2-40B4-BE49-F238E27FC236}">
                    <a16:creationId xmlns:a16="http://schemas.microsoft.com/office/drawing/2014/main" id="{9F8726C1-64E0-D38A-78EA-6CDE610D3F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/>
              <a:srcRect l="3788" t="5182" r="3749" b="6474"/>
              <a:stretch/>
            </p:blipFill>
            <p:spPr>
              <a:xfrm>
                <a:off x="399579" y="2866156"/>
                <a:ext cx="684000" cy="6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176B7630-2C72-FBF0-126F-3A33CF614B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/>
              <a:srcRect l="3788" t="5182" r="3749" b="6474"/>
              <a:stretch/>
            </p:blipFill>
            <p:spPr>
              <a:xfrm>
                <a:off x="445909" y="2916143"/>
                <a:ext cx="684000" cy="6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DEB3DC24-AD84-BB35-1293-B7A9686665D4}"/>
              </a:ext>
            </a:extLst>
          </p:cNvPr>
          <p:cNvGrpSpPr/>
          <p:nvPr/>
        </p:nvGrpSpPr>
        <p:grpSpPr>
          <a:xfrm>
            <a:off x="705350" y="3111778"/>
            <a:ext cx="10013608" cy="2517000"/>
            <a:chOff x="989553" y="3292129"/>
            <a:chExt cx="10013608" cy="2517000"/>
          </a:xfrm>
        </p:grpSpPr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0D33DB82-1ABD-50B7-00E7-F1A8EB0D2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989553" y="3881913"/>
              <a:ext cx="1901520" cy="1927216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0823BAF8-8DDE-63BD-CC0D-EE04352A3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3523039" y="3853329"/>
              <a:ext cx="1941508" cy="1941508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36F3A6BD-3FD3-203B-E659-7BC95C865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6096000" y="3867621"/>
              <a:ext cx="1829189" cy="1941508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D0CDBA6F-B7A3-0680-C619-80D686115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8320223" y="3881912"/>
              <a:ext cx="2609545" cy="1850405"/>
            </a:xfrm>
            <a:prstGeom prst="rect">
              <a:avLst/>
            </a:prstGeom>
          </p:spPr>
        </p:pic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BEE6B934-206B-71AB-184B-F397A83E96FF}"/>
                </a:ext>
              </a:extLst>
            </p:cNvPr>
            <p:cNvSpPr txBox="1"/>
            <p:nvPr/>
          </p:nvSpPr>
          <p:spPr>
            <a:xfrm>
              <a:off x="1312282" y="3292129"/>
              <a:ext cx="190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交通流量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49A611C7-EA27-12C1-B96E-BA9FB1C7AF36}"/>
                </a:ext>
              </a:extLst>
            </p:cNvPr>
            <p:cNvSpPr txBox="1"/>
            <p:nvPr/>
          </p:nvSpPr>
          <p:spPr>
            <a:xfrm>
              <a:off x="4194480" y="3303176"/>
              <a:ext cx="190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风暴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234236A7-2011-062F-918F-EE1380629610}"/>
                </a:ext>
              </a:extLst>
            </p:cNvPr>
            <p:cNvSpPr txBox="1"/>
            <p:nvPr/>
          </p:nvSpPr>
          <p:spPr>
            <a:xfrm>
              <a:off x="6709782" y="3303176"/>
              <a:ext cx="190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火灾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1DC5508B-935B-7BF8-779F-62CF93DBE02D}"/>
                </a:ext>
              </a:extLst>
            </p:cNvPr>
            <p:cNvSpPr txBox="1"/>
            <p:nvPr/>
          </p:nvSpPr>
          <p:spPr>
            <a:xfrm>
              <a:off x="9101641" y="3292129"/>
              <a:ext cx="190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人体动作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35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753FB-8AC1-FE16-7892-FA28F6A5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Shortage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916D64-2507-AD31-0390-E1B53D592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缺乏局部保真度。考虑到动态系统中的不一致性和独特的局部</a:t>
            </a:r>
            <a:r>
              <a:rPr kumimoji="1" lang="en-US" altLang="zh-CN" dirty="0"/>
              <a:t>-</a:t>
            </a:r>
            <a:r>
              <a:rPr kumimoji="1" lang="zh-CN" altLang="en-US" dirty="0"/>
              <a:t>全局依赖性，现有模块通常关注全局规律性，但未能保持局部保真度 </a:t>
            </a:r>
            <a:r>
              <a:rPr kumimoji="1" lang="en-US" altLang="zh-CN" dirty="0"/>
              <a:t>—— </a:t>
            </a:r>
            <a:r>
              <a:rPr kumimoji="1" lang="zh-CN" altLang="en-US" dirty="0"/>
              <a:t>局部动态可能与全局动态不同。</a:t>
            </a:r>
            <a:endParaRPr kumimoji="1" lang="en-US" altLang="zh-CN" dirty="0"/>
          </a:p>
          <a:p>
            <a:r>
              <a:rPr kumimoji="1" lang="zh-CN" altLang="en-US" dirty="0"/>
              <a:t>长时间步预测能力差。复杂和连续的动态系统经常展现出复杂的时间相关性，导致长期预测性能不佳。</a:t>
            </a:r>
            <a:endParaRPr kumimoji="1" lang="en-US" altLang="zh-CN" dirty="0"/>
          </a:p>
          <a:p>
            <a:r>
              <a:rPr kumimoji="1" lang="zh-CN" altLang="en-US" dirty="0"/>
              <a:t>可扩展性低。复杂和扭曲的组件设计限制了模型，使其只能解决特定任务。</a:t>
            </a:r>
            <a:endParaRPr kumimoji="1" lang="en-US" altLang="zh-CN" dirty="0"/>
          </a:p>
          <a:p>
            <a:r>
              <a:rPr kumimoji="1" lang="zh-CN" altLang="en-US" dirty="0"/>
              <a:t>效率低下。精心设计但笨重的</a:t>
            </a:r>
            <a:r>
              <a:rPr kumimoji="1" lang="en" altLang="zh-CN" dirty="0"/>
              <a:t>ST</a:t>
            </a:r>
            <a:r>
              <a:rPr kumimoji="1" lang="zh-CN" altLang="en-US" dirty="0"/>
              <a:t>模块不仅导致训练效率低下，过程中还带来了模型部署的挑战。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45FF2EB-0BBF-E686-0A79-165E12867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866" y="4208296"/>
            <a:ext cx="3201489" cy="20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EC03E1-5138-2FEB-87C2-DE6EC1C9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66" y="645459"/>
            <a:ext cx="8994987" cy="961644"/>
          </a:xfrm>
        </p:spPr>
        <p:txBody>
          <a:bodyPr/>
          <a:lstStyle/>
          <a:p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77CB23-0AFF-7D82-2969-93BF076F6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66" y="1689397"/>
            <a:ext cx="11633399" cy="4668372"/>
          </a:xfrm>
        </p:spPr>
        <p:txBody>
          <a:bodyPr/>
          <a:lstStyle/>
          <a:p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对于</a:t>
            </a:r>
            <a:r>
              <a:rPr kumimoji="1" lang="zh-CN" altLang="en-US" sz="2400" dirty="0">
                <a:solidFill>
                  <a:schemeClr val="accent5">
                    <a:lumMod val="75000"/>
                  </a:schemeClr>
                </a:solidFill>
              </a:rPr>
              <a:t>空间相关性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，我们采用一个并行局部卷积架构和一个全局基于傅里叶的</a:t>
            </a:r>
            <a:r>
              <a:rPr kumimoji="1" lang="en-US" altLang="zh-CN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transformer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（</a:t>
            </a:r>
            <a:r>
              <a:rPr kumimoji="1" lang="en" altLang="zh-CN" sz="2400" dirty="0" err="1">
                <a:solidFill>
                  <a:schemeClr val="bg2">
                    <a:lumMod val="85000"/>
                    <a:lumOff val="15000"/>
                  </a:schemeClr>
                </a:solidFill>
              </a:rPr>
              <a:t>FoTF</a:t>
            </a:r>
            <a:r>
              <a:rPr kumimoji="1" lang="zh-CN" altLang="en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）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来提取局部和全局信息。随后，我们执行下采样和上采样以促进有效的全局</a:t>
            </a:r>
            <a:r>
              <a:rPr kumimoji="1" lang="en-US" altLang="zh-CN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-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局部信息交互并增强局部保真度。利用快速傅里叶变换（</a:t>
            </a:r>
            <a:r>
              <a:rPr kumimoji="1" lang="en" altLang="zh-CN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FFT</a:t>
            </a:r>
            <a:r>
              <a:rPr kumimoji="1" lang="zh-CN" altLang="en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）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将时间上的块状二维输出转换到频率域。每个频率对应一组空间域的张量值，所以我们可以快速进行全局感知。</a:t>
            </a:r>
            <a:endParaRPr kumimoji="1" lang="en-US" altLang="zh-CN" sz="24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  <a:p>
            <a:endParaRPr kumimoji="1" lang="en-US" altLang="zh-CN" sz="24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  <a:p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对于</a:t>
            </a:r>
            <a:r>
              <a:rPr kumimoji="1" lang="zh-CN" altLang="en-US" sz="2400" dirty="0">
                <a:solidFill>
                  <a:schemeClr val="accent5">
                    <a:lumMod val="75000"/>
                  </a:schemeClr>
                </a:solidFill>
              </a:rPr>
              <a:t>时间相关性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，与传统的离散静态帧建模相比，我们离散的</a:t>
            </a:r>
            <a:r>
              <a:rPr kumimoji="1" lang="en" altLang="zh-CN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ST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序列转换为连续的流。利用了不同尺度的全卷积架构进行广泛和详细的特征提取</a:t>
            </a:r>
            <a:r>
              <a:rPr kumimoji="1" lang="en-US" altLang="zh-CN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——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较大的核捕捉全局模式，而较小的核则专注于局部细节，并通过</a:t>
            </a:r>
            <a:r>
              <a:rPr kumimoji="1" lang="en-US" altLang="zh-CN" sz="2400" dirty="0" err="1">
                <a:solidFill>
                  <a:schemeClr val="bg2">
                    <a:lumMod val="85000"/>
                    <a:lumOff val="15000"/>
                  </a:schemeClr>
                </a:solidFill>
              </a:rPr>
              <a:t>fft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和</a:t>
            </a:r>
            <a:r>
              <a:rPr kumimoji="1" lang="en-US" altLang="zh-CN" sz="2400" dirty="0" err="1">
                <a:solidFill>
                  <a:schemeClr val="bg2">
                    <a:lumMod val="85000"/>
                    <a:lumOff val="15000"/>
                  </a:schemeClr>
                </a:solidFill>
              </a:rPr>
              <a:t>ifft</a:t>
            </a:r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在时间和频率域之间转换信号，处理特征。</a:t>
            </a:r>
            <a:endParaRPr kumimoji="1" lang="en-US" altLang="zh-CN" sz="24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  <a:p>
            <a:endParaRPr kumimoji="1" lang="en-US" altLang="zh-CN" sz="24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  <a:p>
            <a:r>
              <a:rPr kumimoji="1" lang="zh-CN" altLang="en-US" sz="2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解码器：解码器由两个阶段组成，即空间和时间解码器，这使得它可以适应不同的分辨率和灵活的未来时间步预测。</a:t>
            </a:r>
          </a:p>
          <a:p>
            <a:endParaRPr kumimoji="1" lang="en-US" altLang="zh-CN" sz="24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  <a:p>
            <a:endParaRPr kumimoji="1" lang="zh-CN" altLang="en-US" sz="24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3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BA2D6-E2FD-76E5-D44D-03FFA845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Overview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59B690A-9F6B-E27E-4BD8-0F3F98065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42" y="1494595"/>
            <a:ext cx="11423316" cy="47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6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7A3A87-BB8D-2FDC-B55E-4FA5709C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48AC0BD-C32C-C1E6-8E83-F3C7EA01F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022" y="1573699"/>
            <a:ext cx="11359956" cy="42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5B6B5-10BF-57DB-25F0-157418B2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6537"/>
            <a:ext cx="12575689" cy="841249"/>
          </a:xfrm>
        </p:spPr>
        <p:txBody>
          <a:bodyPr/>
          <a:lstStyle/>
          <a:p>
            <a:r>
              <a:rPr kumimoji="1" lang="en-US" altLang="zh-CN" dirty="0"/>
              <a:t>Causal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Spatio</a:t>
            </a:r>
            <a:r>
              <a:rPr kumimoji="1" lang="en-US" altLang="zh-CN" dirty="0"/>
              <a:t>-temporal dynamics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C9B841-CCD2-3E06-92E6-12E315F76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7" y="1261756"/>
            <a:ext cx="4944460" cy="5134632"/>
          </a:xfrm>
          <a:prstGeom prst="rect">
            <a:avLst/>
          </a:prstGeom>
        </p:spPr>
      </p:pic>
      <p:pic>
        <p:nvPicPr>
          <p:cNvPr id="1026" name="Picture 2" descr="A photograph of a camel standing in the desert, with dunes in the background and clear blue sky overhead.">
            <a:extLst>
              <a:ext uri="{FF2B5EF4-FFF2-40B4-BE49-F238E27FC236}">
                <a16:creationId xmlns:a16="http://schemas.microsoft.com/office/drawing/2014/main" id="{8E3DFFBA-72C0-EEB6-1F65-F1027DAF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22" y="1261756"/>
            <a:ext cx="2383614" cy="23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hotograph of a horse standing on the grasslands, with expansive green fields and a wide blue sky with a few scattered clouds.">
            <a:extLst>
              <a:ext uri="{FF2B5EF4-FFF2-40B4-BE49-F238E27FC236}">
                <a16:creationId xmlns:a16="http://schemas.microsoft.com/office/drawing/2014/main" id="{BE880FB6-5181-5802-E0B9-076B0AC7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14" y="1261756"/>
            <a:ext cx="2383614" cy="23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hotograph of a camel standing on the grasslands, with expansive green fields and a wide blue sky with a few scattered clouds.">
            <a:extLst>
              <a:ext uri="{FF2B5EF4-FFF2-40B4-BE49-F238E27FC236}">
                <a16:creationId xmlns:a16="http://schemas.microsoft.com/office/drawing/2014/main" id="{F582EEC8-B8BE-5B05-4C81-C959F9E1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22" y="3829072"/>
            <a:ext cx="2383614" cy="23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photograph of a horse standing in the desert, with sand dunes in the background and a clear sky above.">
            <a:extLst>
              <a:ext uri="{FF2B5EF4-FFF2-40B4-BE49-F238E27FC236}">
                <a16:creationId xmlns:a16="http://schemas.microsoft.com/office/drawing/2014/main" id="{46F40E05-7FFB-AF51-0993-34E296FA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15" y="3829073"/>
            <a:ext cx="2383614" cy="23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4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98500" y="446258"/>
            <a:ext cx="10795000" cy="898144"/>
          </a:xfrm>
        </p:spPr>
        <p:txBody>
          <a:bodyPr/>
          <a:lstStyle/>
          <a:p>
            <a:r>
              <a:rPr lang="en-US" altLang="zh-CN" dirty="0"/>
              <a:t>DISCOVERY SPURIOUS CORRELATIONS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F583CC4-B0C2-C2C0-4ED3-1A7E26F13CF0}"/>
              </a:ext>
            </a:extLst>
          </p:cNvPr>
          <p:cNvGrpSpPr/>
          <p:nvPr/>
        </p:nvGrpSpPr>
        <p:grpSpPr>
          <a:xfrm>
            <a:off x="202591" y="1989134"/>
            <a:ext cx="5291016" cy="2879732"/>
            <a:chOff x="223612" y="1690945"/>
            <a:chExt cx="5291016" cy="287973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DF79E75-EF75-8872-0302-A8B7EB3E0C64}"/>
                </a:ext>
              </a:extLst>
            </p:cNvPr>
            <p:cNvGrpSpPr/>
            <p:nvPr/>
          </p:nvGrpSpPr>
          <p:grpSpPr>
            <a:xfrm>
              <a:off x="223612" y="1875611"/>
              <a:ext cx="949775" cy="1512202"/>
              <a:chOff x="159745" y="1595593"/>
              <a:chExt cx="949775" cy="1512202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B41C5659-9858-1983-CFCF-93B9FA15F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306" y="1922737"/>
                <a:ext cx="518745" cy="519505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433934A4-96CB-651C-671A-AE540FC6E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217" y="1999791"/>
                <a:ext cx="518745" cy="519505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2F4E4E4B-EFEE-F89F-118F-5048BEA13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126" y="2076845"/>
                <a:ext cx="518745" cy="519505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3C2EC5DD-DDE3-692B-350D-F603E4A6D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35" y="2149446"/>
                <a:ext cx="518745" cy="519505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5D69308A-373E-0F54-5D40-60DD5DE0B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678" y="2228544"/>
                <a:ext cx="518745" cy="519505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7F0CFA1-2E0B-EB72-CC47-76F425800C07}"/>
                  </a:ext>
                </a:extLst>
              </p:cNvPr>
              <p:cNvSpPr txBox="1"/>
              <p:nvPr/>
            </p:nvSpPr>
            <p:spPr>
              <a:xfrm>
                <a:off x="221499" y="2769241"/>
                <a:ext cx="8420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latin typeface="+mn-ea"/>
                  </a:rPr>
                  <a:t>输入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0E409C9-F245-0035-B991-6C39BD2F1838}"/>
                  </a:ext>
                </a:extLst>
              </p:cNvPr>
              <p:cNvSpPr txBox="1"/>
              <p:nvPr/>
            </p:nvSpPr>
            <p:spPr>
              <a:xfrm>
                <a:off x="159745" y="1595593"/>
                <a:ext cx="9497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[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B,T,C,H,W</a:t>
                </a:r>
                <a:r>
                  <a:rPr lang="en-US" altLang="zh-CN" sz="1200" dirty="0"/>
                  <a:t>]</a:t>
                </a:r>
                <a:endParaRPr lang="zh-CN" altLang="en-US" sz="1200" dirty="0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0F8C633-E9E3-0F3A-B5F4-87F44228E1AE}"/>
                </a:ext>
              </a:extLst>
            </p:cNvPr>
            <p:cNvGrpSpPr/>
            <p:nvPr/>
          </p:nvGrpSpPr>
          <p:grpSpPr>
            <a:xfrm>
              <a:off x="4176697" y="1875611"/>
              <a:ext cx="1337931" cy="1475931"/>
              <a:chOff x="9353758" y="2326730"/>
              <a:chExt cx="1337931" cy="1475931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42FAB866-D20F-2B06-D4CD-443FBFE85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5875" y="2621386"/>
                <a:ext cx="518745" cy="519505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A6F1658E-AC94-32FA-3E0E-3D63E7BD5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6608" y="2686753"/>
                <a:ext cx="518745" cy="519505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2F7E3F7C-2BC0-3CBF-9F8B-8DF49ED08F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18511" y="2749948"/>
                <a:ext cx="518745" cy="519505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13619910-9F9C-4752-CFD6-69C6C7BC2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50414" y="2831886"/>
                <a:ext cx="518745" cy="519505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C9BA7450-A643-57BD-3F5E-02A47D8EC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8806" y="2909495"/>
                <a:ext cx="518745" cy="519505"/>
              </a:xfrm>
              <a:prstGeom prst="rect">
                <a:avLst/>
              </a:prstGeom>
            </p:spPr>
          </p:pic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FE7030C-0960-10F5-AEA1-A366383A1731}"/>
                  </a:ext>
                </a:extLst>
              </p:cNvPr>
              <p:cNvSpPr txBox="1"/>
              <p:nvPr/>
            </p:nvSpPr>
            <p:spPr>
              <a:xfrm>
                <a:off x="9353758" y="3433329"/>
                <a:ext cx="12675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预测结果</a:t>
                </a: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1B075D0-2914-162F-C314-43CE6572045E}"/>
                  </a:ext>
                </a:extLst>
              </p:cNvPr>
              <p:cNvSpPr txBox="1"/>
              <p:nvPr/>
            </p:nvSpPr>
            <p:spPr>
              <a:xfrm>
                <a:off x="9446628" y="2326730"/>
                <a:ext cx="12450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/>
                  <a:t>[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B,T,C,H,W</a:t>
                </a:r>
                <a:r>
                  <a:rPr lang="en-US" altLang="zh-CN" sz="1200" dirty="0"/>
                  <a:t>]</a:t>
                </a:r>
                <a:endParaRPr lang="zh-CN" altLang="en-US" sz="1200" dirty="0"/>
              </a:p>
            </p:txBody>
          </p:sp>
        </p:grp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1D661C1D-8724-D257-4E2B-2BCE85E8ACFA}"/>
                </a:ext>
              </a:extLst>
            </p:cNvPr>
            <p:cNvSpPr/>
            <p:nvPr/>
          </p:nvSpPr>
          <p:spPr>
            <a:xfrm>
              <a:off x="1448186" y="2235634"/>
              <a:ext cx="2454813" cy="89814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Vision Transformer</a:t>
              </a:r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8C26FC1-24E9-7CFF-A842-567191C16D39}"/>
                </a:ext>
              </a:extLst>
            </p:cNvPr>
            <p:cNvSpPr txBox="1"/>
            <p:nvPr/>
          </p:nvSpPr>
          <p:spPr>
            <a:xfrm>
              <a:off x="2283606" y="1690945"/>
              <a:ext cx="736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重建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D4E4CB2-EFC4-9E2B-FE25-F01EA06E129A}"/>
                </a:ext>
              </a:extLst>
            </p:cNvPr>
            <p:cNvSpPr txBox="1"/>
            <p:nvPr/>
          </p:nvSpPr>
          <p:spPr>
            <a:xfrm>
              <a:off x="2098034" y="3351542"/>
              <a:ext cx="1107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/>
                <a:t>本质特征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39483BB-4E7C-2D1B-7DF2-A8A2AC9A69D1}"/>
                </a:ext>
              </a:extLst>
            </p:cNvPr>
            <p:cNvSpPr txBox="1"/>
            <p:nvPr/>
          </p:nvSpPr>
          <p:spPr>
            <a:xfrm>
              <a:off x="1159248" y="3924346"/>
              <a:ext cx="3700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Feature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=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Model(input)</a:t>
              </a:r>
            </a:p>
            <a:p>
              <a:r>
                <a:rPr kumimoji="1" lang="en-US" altLang="zh-CN" dirty="0"/>
                <a:t>Loss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=</a:t>
              </a:r>
              <a:r>
                <a:rPr kumimoji="1" lang="zh-CN" altLang="en-US" dirty="0"/>
                <a:t> </a:t>
              </a:r>
              <a:r>
                <a:rPr kumimoji="1" lang="en-US" altLang="zh-CN" dirty="0" err="1"/>
                <a:t>torch.mseloss</a:t>
              </a:r>
              <a:r>
                <a:rPr kumimoji="1" lang="en-US" altLang="zh-CN" dirty="0"/>
                <a:t>(feature,</a:t>
              </a:r>
              <a:r>
                <a:rPr kumimoji="1" lang="zh-CN" altLang="en-US" dirty="0"/>
                <a:t> </a:t>
              </a:r>
              <a:r>
                <a:rPr kumimoji="1" lang="en-US" altLang="zh-CN" dirty="0"/>
                <a:t>input)</a:t>
              </a:r>
              <a:endParaRPr kumimoji="1" lang="zh-CN" altLang="en-US" dirty="0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6A43954-0F72-E3A9-09BC-57B2A9293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337" y="1599025"/>
            <a:ext cx="46228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teach03 16x9">
  <a:themeElements>
    <a:clrScheme name="自定义 16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2A78A8"/>
      </a:accent1>
      <a:accent2>
        <a:srgbClr val="559937"/>
      </a:accent2>
      <a:accent3>
        <a:srgbClr val="EBCA21"/>
      </a:accent3>
      <a:accent4>
        <a:srgbClr val="EB8D21"/>
      </a:accent4>
      <a:accent5>
        <a:srgbClr val="EB5638"/>
      </a:accent5>
      <a:accent6>
        <a:srgbClr val="3AAFB2"/>
      </a:accent6>
      <a:hlink>
        <a:srgbClr val="3A9CDB"/>
      </a:hlink>
      <a:folHlink>
        <a:srgbClr val="6E54AE"/>
      </a:folHlink>
    </a:clrScheme>
    <a:fontScheme name="自定义 3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505542-BCEF-47F2-90D3-D407C4B4B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511</Words>
  <Application>Microsoft Macintosh PowerPoint</Application>
  <PresentationFormat>宽屏</PresentationFormat>
  <Paragraphs>51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Microsoft YaHei</vt:lpstr>
      <vt:lpstr>Arial</vt:lpstr>
      <vt:lpstr>Calibri</vt:lpstr>
      <vt:lpstr>Times New Roman</vt:lpstr>
      <vt:lpstr>teach03 16x9</vt:lpstr>
      <vt:lpstr>Causal Spatio-Temporal Data Mining</vt:lpstr>
      <vt:lpstr>Spatio-temporal Prediction</vt:lpstr>
      <vt:lpstr>Spatio-temporal Prediction</vt:lpstr>
      <vt:lpstr>Shortage</vt:lpstr>
      <vt:lpstr>Proposed method</vt:lpstr>
      <vt:lpstr>Model Overview</vt:lpstr>
      <vt:lpstr>Results</vt:lpstr>
      <vt:lpstr>Causal Spatio-temporal dynamics</vt:lpstr>
      <vt:lpstr>DISCOVERY SPURIOUS CORRELATIONS</vt:lpstr>
      <vt:lpstr>PowerPoint 演示文稿</vt:lpstr>
      <vt:lpstr>Model overview</vt:lpstr>
      <vt:lpstr>Model overview</vt:lpstr>
      <vt:lpstr>序列抽样</vt:lpstr>
      <vt:lpstr>实验结果</vt:lpstr>
      <vt:lpstr>感谢观看</vt:lpstr>
    </vt:vector>
  </TitlesOfParts>
  <Company>cmet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教务处PPT模板003</dc:title>
  <dc:creator>现代教育技术中心</dc:creator>
  <cp:keywords/>
  <cp:lastModifiedBy>fkme</cp:lastModifiedBy>
  <cp:revision>197</cp:revision>
  <dcterms:created xsi:type="dcterms:W3CDTF">2019-09-05T12:12:14Z</dcterms:created>
  <dcterms:modified xsi:type="dcterms:W3CDTF">2024-04-12T01:16:47Z</dcterms:modified>
  <cp:version/>
</cp:coreProperties>
</file>